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298" r:id="rId2"/>
    <p:sldId id="757" r:id="rId3"/>
    <p:sldId id="283" r:id="rId4"/>
    <p:sldId id="760" r:id="rId5"/>
    <p:sldId id="793" r:id="rId6"/>
    <p:sldId id="784" r:id="rId7"/>
    <p:sldId id="785" r:id="rId8"/>
    <p:sldId id="786" r:id="rId9"/>
    <p:sldId id="787" r:id="rId10"/>
    <p:sldId id="788" r:id="rId11"/>
    <p:sldId id="789" r:id="rId12"/>
    <p:sldId id="790" r:id="rId13"/>
    <p:sldId id="791" r:id="rId14"/>
    <p:sldId id="792" r:id="rId15"/>
    <p:sldId id="761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D88"/>
    <a:srgbClr val="4F81BD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/>
    <p:restoredTop sz="69092" autoAdjust="0"/>
  </p:normalViewPr>
  <p:slideViewPr>
    <p:cSldViewPr>
      <p:cViewPr varScale="1">
        <p:scale>
          <a:sx n="156" d="100"/>
          <a:sy n="156" d="100"/>
        </p:scale>
        <p:origin x="1048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87434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6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9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552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https://zety.com/blog/computer-science-resume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3569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8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6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7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9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27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76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rgbClr val="DD5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93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DD5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477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83" r:id="rId2"/>
    <p:sldLayoutId id="2147484284" r:id="rId3"/>
    <p:sldLayoutId id="2147484285" r:id="rId4"/>
    <p:sldLayoutId id="2147484286" r:id="rId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903491" y="3900271"/>
            <a:ext cx="2165606" cy="158638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/>
            <a:r>
              <a:rPr lang="en-ZA" sz="2400" b="1" spc="-100" dirty="0">
                <a:solidFill>
                  <a:srgbClr val="03244D"/>
                </a:solidFill>
                <a:latin typeface="+mj-lt"/>
              </a:rPr>
              <a:t>Xiao  Qin</a:t>
            </a:r>
          </a:p>
          <a:p>
            <a:pPr algn="ctr"/>
            <a:r>
              <a:rPr lang="en-ZA" sz="3600" b="1" i="0" spc="-100" baseline="0" dirty="0">
                <a:solidFill>
                  <a:srgbClr val="03244D"/>
                </a:solidFill>
                <a:latin typeface="+mj-lt"/>
              </a:rPr>
              <a:t>Auburn</a:t>
            </a:r>
          </a:p>
          <a:p>
            <a:pPr algn="ctr"/>
            <a:r>
              <a:rPr lang="en-ZA" sz="3600" b="1" spc="-100" dirty="0">
                <a:solidFill>
                  <a:srgbClr val="03244D"/>
                </a:solidFill>
                <a:latin typeface="+mj-lt"/>
              </a:rPr>
              <a:t>University</a:t>
            </a:r>
            <a:endParaRPr lang="en-ZA" sz="3600" b="1" i="0" spc="-100" baseline="0" dirty="0">
              <a:solidFill>
                <a:srgbClr val="03244D"/>
              </a:solidFill>
              <a:latin typeface="+mj-lt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C6B4E-FDF6-7248-B7C2-FC8361C3B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6761"/>
            <a:ext cx="9780588" cy="6804025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E157F-D7AF-0642-A8B6-36046119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940" y="-53749"/>
            <a:ext cx="10325528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50285"/>
            <a:ext cx="10591800" cy="126129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Project 6: Virtual Memory Manager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900271"/>
            <a:ext cx="8180388" cy="580921"/>
          </a:xfrm>
        </p:spPr>
        <p:txBody>
          <a:bodyPr/>
          <a:lstStyle/>
          <a:p>
            <a:pPr eaLnBrk="1" hangingPunct="1"/>
            <a:r>
              <a:rPr lang="en-US" sz="2800" dirty="0"/>
              <a:t>Part 3: Design Functions and </a:t>
            </a:r>
            <a:r>
              <a:rPr lang="en-US" altLang="zh-CN" sz="2800" dirty="0">
                <a:latin typeface="Calibri" charset="0"/>
                <a:ea typeface="SimSun" charset="0"/>
                <a:cs typeface="SimSun" charset="0"/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77107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17638"/>
            <a:ext cx="10248900" cy="1325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new data types </a:t>
            </a:r>
            <a:r>
              <a:rPr lang="en-US"/>
              <a:t>for </a:t>
            </a:r>
          </a:p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offset</a:t>
            </a:r>
            <a:r>
              <a:rPr lang="en-US" dirty="0"/>
              <a:t>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3100" y="2971800"/>
            <a:ext cx="830580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offset_t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1821" y="2838068"/>
            <a:ext cx="5068379" cy="27245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8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1"/>
            <a:ext cx="98298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offset bits</a:t>
            </a:r>
            <a:r>
              <a:rPr lang="en-US" dirty="0"/>
              <a:t> for </a:t>
            </a:r>
            <a:r>
              <a:rPr lang="en-US" dirty="0" err="1"/>
              <a:t>bitshift</a:t>
            </a:r>
            <a:r>
              <a:rPr lang="en-US" dirty="0"/>
              <a:t> operators?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3170468"/>
            <a:ext cx="845820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32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OFFSET_BITS </a:t>
            </a:r>
            <a:r>
              <a:rPr lang="en-US" sz="32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endParaRPr lang="en-US" sz="32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3128123"/>
            <a:ext cx="3505200" cy="743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5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600201"/>
            <a:ext cx="8534400" cy="1142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offset_Mask</a:t>
            </a:r>
            <a:r>
              <a:rPr lang="en-US" dirty="0"/>
              <a:t> to extract offset from a logical address?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3170468"/>
            <a:ext cx="8479765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6E200D"/>
                </a:solidFill>
                <a:latin typeface="Courier New" charset="0"/>
                <a:ea typeface="宋体" charset="-122"/>
                <a:cs typeface="Times New Roman" charset="0"/>
              </a:rPr>
              <a:t>#define OFFSET_MASK </a:t>
            </a:r>
            <a:r>
              <a:rPr lang="en-US" sz="3200" dirty="0">
                <a:solidFill>
                  <a:srgbClr val="000BFF"/>
                </a:solidFill>
                <a:latin typeface="Courier New" charset="0"/>
                <a:ea typeface="宋体" charset="-122"/>
                <a:cs typeface="Times New Roman" charset="0"/>
              </a:rPr>
              <a:t>0xFF</a:t>
            </a:r>
            <a:endParaRPr lang="en-US" sz="32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43800" y="3128123"/>
            <a:ext cx="1295400" cy="743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en-US" dirty="0"/>
              <a:t>Data Structure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066082"/>
            <a:ext cx="9220200" cy="1142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a few System constants (hints: there are four system parameters)? 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992" y="2209081"/>
            <a:ext cx="10896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NUM_PAGES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total </a:t>
            </a:r>
            <a:r>
              <a:rPr lang="en-US" sz="2400" dirty="0" err="1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of pages in virtual memory space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400" dirty="0">
              <a:solidFill>
                <a:srgbClr val="6E200D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NUM_FRAMES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total </a:t>
            </a:r>
            <a:r>
              <a:rPr lang="en-US" sz="2400" dirty="0" err="1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of frames in physical memory space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PAGE_SIZE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256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number of bytes in a page or frame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#define TLB_SIZE    </a:t>
            </a:r>
            <a:r>
              <a:rPr lang="en-US" sz="2400" dirty="0">
                <a:solidFill>
                  <a:srgbClr val="000BFF"/>
                </a:solidFill>
                <a:latin typeface="Courier New" charset="0"/>
                <a:ea typeface="Courier New" charset="0"/>
                <a:cs typeface="Courier New" charset="0"/>
              </a:rPr>
              <a:t>16</a:t>
            </a:r>
            <a:r>
              <a:rPr lang="en-US" sz="2400" dirty="0">
                <a:solidFill>
                  <a:srgbClr val="6E200D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number of entries in the TLB */</a:t>
            </a:r>
            <a:endParaRPr lang="en-US" sz="24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1382" y="2230647"/>
            <a:ext cx="10325819" cy="43396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3261099"/>
            <a:ext cx="5472000" cy="2712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Pay attention to input/output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Design function prototypes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Ignore algorithms</a:t>
            </a:r>
            <a:endParaRPr lang="en-Z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l"/>
            <a:fld id="{19B51A1E-902D-48AF-9020-955120F399B6}" type="slidenum">
              <a:rPr lang="en-ZA" smtClean="0"/>
              <a:pPr algn="l"/>
              <a:t>14</a:t>
            </a:fld>
            <a:endParaRPr lang="en-ZA" dirty="0"/>
          </a:p>
        </p:txBody>
      </p:sp>
      <p:sp>
        <p:nvSpPr>
          <p:cNvPr id="15" name="Rectangle 14" descr="Accent block">
            <a:extLst>
              <a:ext uri="{FF2B5EF4-FFF2-40B4-BE49-F238E27FC236}">
                <a16:creationId xmlns:a16="http://schemas.microsoft.com/office/drawing/2014/main" id="{FC64AA0F-2526-459C-992D-F3155A5D8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008" y="827575"/>
            <a:ext cx="1984175" cy="114824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FD811-820B-7942-9786-E16363166C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318D9-4AD9-684C-A17E-BC61CD49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858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618C489-B681-4908-8A7F-57607D8E5967}"/>
              </a:ext>
            </a:extLst>
          </p:cNvPr>
          <p:cNvSpPr txBox="1">
            <a:spLocks/>
          </p:cNvSpPr>
          <p:nvPr/>
        </p:nvSpPr>
        <p:spPr>
          <a:xfrm>
            <a:off x="656633" y="935301"/>
            <a:ext cx="6641900" cy="112434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dirty="0"/>
              <a:t>Phase 2: Functions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6B74F7-0775-4313-8A05-80FBD91E7485}"/>
              </a:ext>
            </a:extLst>
          </p:cNvPr>
          <p:cNvSpPr txBox="1">
            <a:spLocks/>
          </p:cNvSpPr>
          <p:nvPr/>
        </p:nvSpPr>
        <p:spPr>
          <a:xfrm>
            <a:off x="656867" y="2059647"/>
            <a:ext cx="6641626" cy="59015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 design function prototypes driven by DFD</a:t>
            </a:r>
            <a:endParaRPr lang="en-ZA" dirty="0"/>
          </a:p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3321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Phase 2: Design Function 1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10287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read a list of logical addresses from an input file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90600" y="2905011"/>
            <a:ext cx="1059180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logic_address_loader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logic_address_file_name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  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logic_address_list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3075031"/>
            <a:ext cx="5257800" cy="9133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8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2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143000" y="1219200"/>
            <a:ext cx="9906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extract a logical address into (1) page number and (2) offset.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52662" y="3026813"/>
            <a:ext cx="8643938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extract_logic_address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logic_address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  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			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18288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			   *offset)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3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92964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check TLB to see if there is a TLB hit or not.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4193" y="2658493"/>
            <a:ext cx="6205538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search_TLB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</a:t>
            </a:r>
            <a:r>
              <a:rPr lang="en-US" sz="28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is_tlb_hit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   *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3 Options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377" y="1295400"/>
            <a:ext cx="8397171" cy="2514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86200"/>
            <a:ext cx="631434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4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310562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search the page table and determine if there is a page fault or not. This function should be a simple one. It may call page fault handler (see function 5).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09762" y="4114800"/>
            <a:ext cx="929163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search_page_table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Times New Roman" charset="0"/>
                <a:cs typeface="Times New Roman" charset="0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Times New Roman" charset="0"/>
                <a:cs typeface="Times New Roman" charset="0"/>
              </a:rPr>
              <a:t>is_tlb_hit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is_page_fault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				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frame_num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)</a:t>
            </a:r>
            <a:endParaRPr lang="en-US" sz="24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Review: </a:t>
            </a:r>
            <a:r>
              <a:rPr lang="en-US" dirty="0"/>
              <a:t>From Analysis to Implementation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7526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1. Concepts  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2. Requirements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48200" y="1600201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/>
              <a:t>Design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1600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Analysis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20000" y="1600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Implementation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600200" y="2209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648200" y="2514600"/>
            <a:ext cx="2895600" cy="1371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Flow Diagram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Functions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Structures 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77724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Algorithms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Coding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Debugging </a:t>
            </a:r>
            <a:endParaRPr lang="en-US" sz="2000" b="1" baseline="-25000" dirty="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495800" y="2697163"/>
            <a:ext cx="304800" cy="3048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A0593161-C3C0-944D-96D1-9F60CCA5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101" y="3048000"/>
            <a:ext cx="304800" cy="3048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C606EDE7-AD3A-D141-B41F-DC91001C1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336925"/>
            <a:ext cx="304800" cy="3048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5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133600" y="1219200"/>
            <a:ext cx="8310562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handling a page fault. Load a 256-byte page from </a:t>
            </a:r>
            <a:r>
              <a:rPr lang="en-US" dirty="0" err="1"/>
              <a:t>backing_store</a:t>
            </a:r>
            <a:r>
              <a:rPr lang="en-US" dirty="0"/>
              <a:t> into the simulated main memory.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33600" y="3200400"/>
            <a:ext cx="868680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page_fault_handler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,   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physical_memory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page_table</a:t>
            </a:r>
            <a:endParaRPr lang="en-US" sz="2400" dirty="0">
              <a:latin typeface="Calibri" charset="0"/>
              <a:ea typeface="宋体" charset="-122"/>
              <a:cs typeface="Times New Roman" charset="0"/>
            </a:endParaRPr>
          </a:p>
          <a:p>
            <a:pPr marL="18288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   		    *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tlb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)</a:t>
            </a:r>
            <a:endParaRPr lang="en-US" sz="24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6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10210800" cy="4953000"/>
          </a:xfrm>
        </p:spPr>
        <p:txBody>
          <a:bodyPr/>
          <a:lstStyle/>
          <a:p>
            <a:pPr lvl="0"/>
            <a:r>
              <a:rPr lang="en-US" b="1" dirty="0"/>
              <a:t>Purpose:</a:t>
            </a:r>
            <a:r>
              <a:rPr lang="en-US" dirty="0"/>
              <a:t> create a physical address from frame number and offset.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2000" y="2909024"/>
            <a:ext cx="105156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create_physical_address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offset,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9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7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105156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This function reads one byte from physical memory; it is a trivial function.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2294689"/>
            <a:ext cx="12192000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1: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pass to this function as an input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read_physical_memory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200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			     *value)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2: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a global data. This prototype is NOT recommended. 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read_physical_memory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4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	  		*value)</a:t>
            </a:r>
            <a:endParaRPr lang="en-US" sz="24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8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111252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Store a record of logic-physical address pair and its value into the </a:t>
            </a:r>
            <a:r>
              <a:rPr lang="en-US" dirty="0" err="1"/>
              <a:t>address_value_list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2362200"/>
            <a:ext cx="11582400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/*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physical_memory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is pass to this function 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* as an input</a:t>
            </a:r>
          </a:p>
          <a:p>
            <a:pPr marL="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*/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update_address_value_list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logic_address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			value,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2860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			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49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9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10287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Output the address-value list into an output file. 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" y="2971800"/>
            <a:ext cx="1124712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output_address_value_list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output_file_name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13716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address_value_list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1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10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95362" y="1219200"/>
            <a:ext cx="103632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Load a 256-byte frame from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backing_store</a:t>
            </a:r>
            <a:r>
              <a:rPr lang="en-US" dirty="0"/>
              <a:t> into the simulated main memory.</a:t>
            </a:r>
          </a:p>
          <a:p>
            <a:pPr lvl="0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324976" y="2971800"/>
            <a:ext cx="12516976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load_frame_to_physical_memory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2743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backing_store_file_name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			  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physical_address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en-US" sz="2800" dirty="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  <a:p>
            <a:pPr marL="32004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   *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2800" dirty="0">
              <a:effectLst/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01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381000"/>
            <a:ext cx="8534400" cy="838200"/>
          </a:xfrm>
        </p:spPr>
        <p:txBody>
          <a:bodyPr/>
          <a:lstStyle/>
          <a:p>
            <a:r>
              <a:rPr lang="en-US" altLang="en-US" dirty="0"/>
              <a:t>Design Function 11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11049000" cy="495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implement a TLB replacement policy (e.g., FIFO and LRU) . If there is a free entry in TLB, no TLB replacement will occur; otherwise, the oldest entry will be replaced.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2901307"/>
            <a:ext cx="1135380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Option 1: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is a global variable. Not recommended.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TLB_replacement_LRU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 Option 2: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is an input parameter. This is a recommended prototype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TLB_replacement_LRU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f_num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6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3261099"/>
            <a:ext cx="5472000" cy="2712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Mark data on each arrow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Pay attention to: 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Input and output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Data 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Ignore data structure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Ignore control details</a:t>
            </a:r>
            <a:endParaRPr lang="en-Z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l"/>
            <a:fld id="{19B51A1E-902D-48AF-9020-955120F399B6}" type="slidenum">
              <a:rPr lang="en-ZA" smtClean="0"/>
              <a:pPr algn="l"/>
              <a:t>3</a:t>
            </a:fld>
            <a:endParaRPr lang="en-ZA" dirty="0"/>
          </a:p>
        </p:txBody>
      </p:sp>
      <p:sp>
        <p:nvSpPr>
          <p:cNvPr id="15" name="Rectangle 14" descr="Accent block">
            <a:extLst>
              <a:ext uri="{FF2B5EF4-FFF2-40B4-BE49-F238E27FC236}">
                <a16:creationId xmlns:a16="http://schemas.microsoft.com/office/drawing/2014/main" id="{FC64AA0F-2526-459C-992D-F3155A5D8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008" y="827575"/>
            <a:ext cx="1984175" cy="114824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FD811-820B-7942-9786-E16363166C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1ACD46-73CC-8A48-8DF2-3BA1D916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7820526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618C489-B681-4908-8A7F-57607D8E5967}"/>
              </a:ext>
            </a:extLst>
          </p:cNvPr>
          <p:cNvSpPr txBox="1">
            <a:spLocks/>
          </p:cNvSpPr>
          <p:nvPr/>
        </p:nvSpPr>
        <p:spPr>
          <a:xfrm>
            <a:off x="656633" y="935301"/>
            <a:ext cx="6641900" cy="112434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dirty="0"/>
              <a:t>Data Flow Diagram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6B74F7-0775-4313-8A05-80FBD91E7485}"/>
              </a:ext>
            </a:extLst>
          </p:cNvPr>
          <p:cNvSpPr txBox="1">
            <a:spLocks/>
          </p:cNvSpPr>
          <p:nvPr/>
        </p:nvSpPr>
        <p:spPr>
          <a:xfrm>
            <a:off x="656867" y="2059647"/>
            <a:ext cx="6641626" cy="59015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 design a data flow diagram (DFD) for project 6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114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0"/>
            <a:ext cx="756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3261099"/>
            <a:ext cx="5472000" cy="2712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Turn internal data stores in DFD into data structures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Consider input/output of each module in DFS</a:t>
            </a:r>
            <a:endParaRPr lang="en-Z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algn="l"/>
            <a:fld id="{19B51A1E-902D-48AF-9020-955120F399B6}" type="slidenum">
              <a:rPr lang="en-ZA" smtClean="0"/>
              <a:pPr algn="l"/>
              <a:t>5</a:t>
            </a:fld>
            <a:endParaRPr lang="en-ZA" dirty="0"/>
          </a:p>
        </p:txBody>
      </p:sp>
      <p:sp>
        <p:nvSpPr>
          <p:cNvPr id="15" name="Rectangle 14" descr="Accent block">
            <a:extLst>
              <a:ext uri="{FF2B5EF4-FFF2-40B4-BE49-F238E27FC236}">
                <a16:creationId xmlns:a16="http://schemas.microsoft.com/office/drawing/2014/main" id="{FC64AA0F-2526-459C-992D-F3155A5D8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2008" y="827575"/>
            <a:ext cx="1984175" cy="114824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9655373-DC9E-1648-8793-CB2D48E1BF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444" r="1044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618C489-B681-4908-8A7F-57607D8E5967}"/>
              </a:ext>
            </a:extLst>
          </p:cNvPr>
          <p:cNvSpPr txBox="1">
            <a:spLocks/>
          </p:cNvSpPr>
          <p:nvPr/>
        </p:nvSpPr>
        <p:spPr>
          <a:xfrm>
            <a:off x="656632" y="935301"/>
            <a:ext cx="7191968" cy="112434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dirty="0"/>
              <a:t>Phase 1: Data Structures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6B74F7-0775-4313-8A05-80FBD91E7485}"/>
              </a:ext>
            </a:extLst>
          </p:cNvPr>
          <p:cNvSpPr txBox="1">
            <a:spLocks/>
          </p:cNvSpPr>
          <p:nvPr/>
        </p:nvSpPr>
        <p:spPr>
          <a:xfrm>
            <a:off x="656866" y="2059647"/>
            <a:ext cx="7191733" cy="59015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 design data structures driven by DFD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184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Data Structures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600201"/>
            <a:ext cx="7696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tlb</a:t>
            </a:r>
            <a:r>
              <a:rPr lang="en-US" b="1" dirty="0"/>
              <a:t> entry:</a:t>
            </a:r>
            <a:r>
              <a:rPr lang="en-US" dirty="0"/>
              <a:t> this is a building block for </a:t>
            </a:r>
            <a:r>
              <a:rPr lang="en-US" dirty="0" err="1"/>
              <a:t>tlb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168" y="2667000"/>
            <a:ext cx="112288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bool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valid; </a:t>
            </a: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/* indicate if this entry is valid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4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0578"/>
            <a:ext cx="11353800" cy="685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tlb</a:t>
            </a:r>
            <a:r>
              <a:rPr lang="en-US" b="1" dirty="0"/>
              <a:t>:</a:t>
            </a:r>
            <a:r>
              <a:rPr lang="en-US" dirty="0"/>
              <a:t> this is the TLB to speedup the address translation performance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590800"/>
            <a:ext cx="1043940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tlb_entry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[TLB_SIZE];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1D8519"/>
                </a:solidFill>
                <a:latin typeface="Courier New" charset="0"/>
                <a:ea typeface="Courier New" charset="0"/>
                <a:cs typeface="Courier New" charset="0"/>
              </a:rPr>
              <a:t>    /* next candidate entry to be replaced/used */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u_int_t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next_tlb_ptr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 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}</a:t>
            </a:r>
            <a:r>
              <a:rPr lang="en-US" sz="24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tlb_t</a:t>
            </a:r>
            <a:r>
              <a:rPr lang="en-US" sz="24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03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872" y="1388883"/>
            <a:ext cx="11125200" cy="1193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design a few functions that access (i.e., read and update) the TLB data structure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793788"/>
            <a:ext cx="10515600" cy="356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TLB_init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*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TLB_replacement_FIFO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page_t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page_num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, 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                       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frame_t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frame_num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, 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							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*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B40062"/>
              </a:solidFill>
              <a:latin typeface="Courier New" charset="0"/>
              <a:ea typeface="宋体" charset="-122"/>
              <a:cs typeface="Times New Roman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宋体" charset="-122"/>
                <a:cs typeface="Times New Roman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TLB_display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tlb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宋体" charset="-122"/>
                <a:cs typeface="Times New Roman" charset="0"/>
              </a:rPr>
              <a:t>);</a:t>
            </a:r>
            <a:endParaRPr lang="en-US" sz="2800" dirty="0"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0" y="2793788"/>
            <a:ext cx="2133600" cy="6989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48400" y="3810000"/>
            <a:ext cx="4287328" cy="14586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5585937"/>
            <a:ext cx="1905000" cy="6989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1"/>
            <a:ext cx="10439400" cy="1066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you define new data types for logical and physical addresses?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52800"/>
            <a:ext cx="8534400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laddress_t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49910" algn="l"/>
              </a:tabLst>
            </a:pP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unsigned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B40062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paddress_t</a:t>
            </a:r>
            <a:r>
              <a:rPr lang="en-US" sz="2800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5942" y="3352800"/>
            <a:ext cx="4993257" cy="10833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6915</TotalTime>
  <Words>997</Words>
  <Application>Microsoft Macintosh PowerPoint</Application>
  <PresentationFormat>Widescreen</PresentationFormat>
  <Paragraphs>184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Times New Roman</vt:lpstr>
      <vt:lpstr>Trebuchet MS</vt:lpstr>
      <vt:lpstr>5_Office Theme</vt:lpstr>
      <vt:lpstr>Project 6: Virtual Memory Manager</vt:lpstr>
      <vt:lpstr>Review: From Analysis to Implementation</vt:lpstr>
      <vt:lpstr>PowerPoint Presentation</vt:lpstr>
      <vt:lpstr>PowerPoint Presentation</vt:lpstr>
      <vt:lpstr>PowerPoint Presentation</vt:lpstr>
      <vt:lpstr>Phase 1: Data Structures 1</vt:lpstr>
      <vt:lpstr>Data Structure 2</vt:lpstr>
      <vt:lpstr>Data Structure 3</vt:lpstr>
      <vt:lpstr>Data Structure 4</vt:lpstr>
      <vt:lpstr>Data Structure 5</vt:lpstr>
      <vt:lpstr>Data Structure 6</vt:lpstr>
      <vt:lpstr>Data Structure 7</vt:lpstr>
      <vt:lpstr>Data Structure 8</vt:lpstr>
      <vt:lpstr>PowerPoint Presentation</vt:lpstr>
      <vt:lpstr>Phase 2: Design Function 1</vt:lpstr>
      <vt:lpstr>Design Function 2</vt:lpstr>
      <vt:lpstr>Design Function 3</vt:lpstr>
      <vt:lpstr>Design Function 3 Options</vt:lpstr>
      <vt:lpstr>Design Function 4</vt:lpstr>
      <vt:lpstr>Design Function 5</vt:lpstr>
      <vt:lpstr>Design Function 6</vt:lpstr>
      <vt:lpstr>Design Function 7</vt:lpstr>
      <vt:lpstr>Design Function 8</vt:lpstr>
      <vt:lpstr>Design Function 9</vt:lpstr>
      <vt:lpstr>Design Function 10</vt:lpstr>
      <vt:lpstr>Design Function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588</cp:revision>
  <cp:lastPrinted>2015-11-20T16:31:27Z</cp:lastPrinted>
  <dcterms:created xsi:type="dcterms:W3CDTF">2006-08-16T00:00:00Z</dcterms:created>
  <dcterms:modified xsi:type="dcterms:W3CDTF">2018-11-28T15:40:23Z</dcterms:modified>
</cp:coreProperties>
</file>